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4" r:id="rId3"/>
    <p:sldId id="295" r:id="rId4"/>
    <p:sldId id="257" r:id="rId5"/>
    <p:sldId id="265" r:id="rId6"/>
    <p:sldId id="317" r:id="rId7"/>
    <p:sldId id="267" r:id="rId8"/>
    <p:sldId id="303" r:id="rId9"/>
    <p:sldId id="304" r:id="rId10"/>
    <p:sldId id="268" r:id="rId11"/>
    <p:sldId id="301" r:id="rId12"/>
    <p:sldId id="285" r:id="rId13"/>
    <p:sldId id="286" r:id="rId14"/>
    <p:sldId id="274" r:id="rId15"/>
    <p:sldId id="263" r:id="rId16"/>
    <p:sldId id="275" r:id="rId17"/>
    <p:sldId id="296" r:id="rId18"/>
    <p:sldId id="291" r:id="rId19"/>
    <p:sldId id="292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5" r:id="rId29"/>
    <p:sldId id="314" r:id="rId30"/>
    <p:sldId id="270" r:id="rId31"/>
    <p:sldId id="272" r:id="rId32"/>
    <p:sldId id="271" r:id="rId33"/>
    <p:sldId id="273" r:id="rId34"/>
    <p:sldId id="276" r:id="rId35"/>
    <p:sldId id="316" r:id="rId36"/>
    <p:sldId id="284" r:id="rId37"/>
    <p:sldId id="280" r:id="rId38"/>
    <p:sldId id="281" r:id="rId39"/>
    <p:sldId id="282" r:id="rId40"/>
    <p:sldId id="287" r:id="rId41"/>
    <p:sldId id="289" r:id="rId42"/>
    <p:sldId id="318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Extrabold" panose="020B0606030504020204" pitchFamily="34" charset="0"/>
      <p:bold r:id="rId54"/>
      <p:boldItalic r:id="rId55"/>
    </p:embeddedFont>
    <p:embeddedFont>
      <p:font typeface="Open Sans Light" panose="020B0306030504020204" pitchFamily="34" charset="0"/>
      <p:regular r:id="rId56"/>
      <p:italic r:id="rId57"/>
    </p:embeddedFont>
    <p:embeddedFont>
      <p:font typeface="Open Sans Semibold" panose="020B0606030504020204" pitchFamily="34" charset="0"/>
      <p:bold r:id="rId58"/>
      <p:boldItalic r:id="rId59"/>
    </p:embeddedFont>
    <p:embeddedFont>
      <p:font typeface="TUD-Iconfont Light" panose="00000400000000000000"/>
      <p:regular r:id="rId6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</p14:sldIdLst>
        </p14:section>
        <p14:section name="Elemente des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Barrierefreiheit" id="{E2B0AA9C-B969-41B1-8D1C-CD958EECCFCE}">
          <p14:sldIdLst>
            <p14:sldId id="301"/>
            <p14:sldId id="285"/>
          </p14:sldIdLst>
        </p14:section>
        <p14:section name="Hinweise zur Arbeit mit der Präsentationsvorlage" id="{C35964E0-8CA8-4D55-BC6C-ED89AB26EFC1}">
          <p14:sldIdLst>
            <p14:sldId id="286"/>
            <p14:sldId id="274"/>
            <p14:sldId id="263"/>
            <p14:sldId id="275"/>
          </p14:sldIdLst>
        </p14:section>
        <p14:section name="Platzierung von Zweitlogos" id="{D6084297-AA0D-46A3-A755-4530E61D1AFD}">
          <p14:sldIdLst>
            <p14:sldId id="296"/>
            <p14:sldId id="291"/>
            <p14:sldId id="292"/>
          </p14:sldIdLst>
        </p14:section>
        <p14:section name="Titel mit Visual oder F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Vorlagendatei speichern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weitere Beispielseiten mit Inhalten der TU Dresden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13.09.22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13.09.22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656607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569264" cy="492443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824331-B780-2843-B8C6-910FC68A9F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E0EAA1D6-38E2-C74A-9B59-78688F4BF3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F2C45EAE-AABD-9741-81D5-BCB58DCF26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A59C8E4-530D-F243-AB5D-C8E4432BEA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2" name="Grafik 2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75FE892-596B-F34D-8851-CB88D8BD6E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23" name="Textplatzhalter 25">
            <a:extLst>
              <a:ext uri="{FF2B5EF4-FFF2-40B4-BE49-F238E27FC236}">
                <a16:creationId xmlns:a16="http://schemas.microsoft.com/office/drawing/2014/main" id="{32503DDD-452E-D34A-9909-82DA564734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D94CD01-332B-E44E-9B0E-7C3C21B6FE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00FF016C-B8B6-AF41-9555-962106F21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656607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9BF64CE4-A662-9047-A9BF-7AD89DC151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569264" cy="492443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065EF20-4C83-824B-90AE-2CF045C370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92853810-8314-AF43-B64B-3B172BCF5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BB0FCA-703B-2A41-9773-3CC2C570E8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569264" cy="492443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196091-F55F-3345-B1C6-6FC966507E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569264" cy="492443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762137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E68A99-203A-A949-B71F-8E773FD611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25">
            <a:extLst>
              <a:ext uri="{FF2B5EF4-FFF2-40B4-BE49-F238E27FC236}">
                <a16:creationId xmlns:a16="http://schemas.microsoft.com/office/drawing/2014/main" id="{FC91E13B-D5D6-4545-B1D0-A91BF21293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98DBA47C-6602-DD4F-B1DB-692EB25552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58B3A8-F7AE-4D42-A89B-38283606F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sp>
        <p:nvSpPr>
          <p:cNvPr id="15" name="Textplatzhalter 25">
            <a:extLst>
              <a:ext uri="{FF2B5EF4-FFF2-40B4-BE49-F238E27FC236}">
                <a16:creationId xmlns:a16="http://schemas.microsoft.com/office/drawing/2014/main" id="{E16C18F6-35CF-0D4C-9A7B-8D855B2E2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8" name="Textplatzhalter 25">
            <a:extLst>
              <a:ext uri="{FF2B5EF4-FFF2-40B4-BE49-F238E27FC236}">
                <a16:creationId xmlns:a16="http://schemas.microsoft.com/office/drawing/2014/main" id="{E3D58710-3CE0-FD4A-BAB5-F6A9B72333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8ACA923-F36C-984D-A288-F0669513C3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11C37D4B-FB7E-714F-B400-C5F80845D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959821F3-880A-4940-85D2-90D7E0C9F9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D01A7B8-9BC1-3244-9E18-72124458D8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EF9A66C-95E4-F242-ADD9-CFE5572217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F7A9528E-C07C-FF4E-9620-043F11ECE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D032F78-910F-184E-8284-1562185986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71192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Klicken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FD32E482-179A-BA45-9C40-0FA93D2F03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566800"/>
            <a:ext cx="172931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Name, Vorname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149BFBB4-C8A6-6144-A7DC-D64F49704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2851200"/>
            <a:ext cx="4628246" cy="4924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Professur für Verkehrsprozessautomatisierung,</a:t>
            </a:r>
            <a:br>
              <a:rPr lang="de-DE" dirty="0"/>
            </a:br>
            <a:r>
              <a:rPr lang="de-DE" dirty="0"/>
              <a:t>Fakultät Verkehrswissenschaften „Friedrich List“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8899AFB-3F95-0443-B6D5-B212EFCFC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99" y="5613616"/>
            <a:ext cx="2073804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 für Verkehrsprozessautomatisierung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Vorname Name der vortragenden Person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15776"/>
            <a:ext cx="972216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744A8A-99F1-2E4D-A29F-9C5585881DD9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650" y="6334048"/>
            <a:ext cx="1296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de-de/article/ausrichten-von-objekten-auf-folien-mithilfe-von-f%C3%BChrungslinien-auf-folienmasterebene-80e0171a-a5f6-499b-8a1e-c46da02b328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support.office.com/de-de/article/Erstellen-und-Verwenden-einer-eigenen-Vorlage-A1B72758-61A0-4215-80EB-165C6C4BED0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Dezernat 7 – Strategie und Kommunikation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Präsentationsvorlagen</a:t>
            </a:r>
            <a:endParaRPr lang="de-DE" dirty="0"/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CD-Regeln – Hinweise zur Anwendung der Vorlage und zur Barrierefreiheit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1671035" cy="246221"/>
          </a:xfrm>
        </p:spPr>
        <p:txBody>
          <a:bodyPr/>
          <a:lstStyle/>
          <a:p>
            <a:r>
              <a:rPr lang="de-DE" dirty="0"/>
              <a:t>Corporate Design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7509876" cy="492443"/>
          </a:xfrm>
        </p:spPr>
        <p:txBody>
          <a:bodyPr/>
          <a:lstStyle/>
          <a:p>
            <a:r>
              <a:rPr lang="de-DE" dirty="0"/>
              <a:t>im CD der </a:t>
            </a:r>
            <a:r>
              <a:rPr lang="de-DE"/>
              <a:t>TU Dresden // Stand 11.2021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Raster </a:t>
            </a:r>
            <a:br>
              <a:rPr lang="de-DE" dirty="0"/>
            </a:br>
            <a:r>
              <a:rPr lang="de-DE" dirty="0"/>
              <a:t>für Präsentationsvorlagen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alle Publikationen der TUD ist im CD </a:t>
            </a:r>
            <a:br>
              <a:rPr lang="de-DE" dirty="0"/>
            </a:br>
            <a:r>
              <a:rPr lang="de-DE" dirty="0"/>
              <a:t>ein </a:t>
            </a:r>
            <a:r>
              <a:rPr lang="de-DE" dirty="0" err="1"/>
              <a:t>Layoutraster</a:t>
            </a:r>
            <a:r>
              <a:rPr lang="de-DE" dirty="0"/>
              <a:t> vorgegeben. Hierdurch sind </a:t>
            </a:r>
            <a:r>
              <a:rPr lang="de-DE" b="1" dirty="0"/>
              <a:t>Anordnung und Position des TUD-Logos definiert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</a:t>
            </a:r>
            <a:r>
              <a:rPr lang="de-DE" b="1" dirty="0"/>
              <a:t>Präsentationen</a:t>
            </a:r>
            <a:r>
              <a:rPr lang="de-DE" dirty="0"/>
              <a:t> der TUD wird das Logo </a:t>
            </a:r>
            <a:r>
              <a:rPr lang="de-DE" b="1" dirty="0"/>
              <a:t>auf allen</a:t>
            </a:r>
            <a:r>
              <a:rPr lang="de-DE" dirty="0"/>
              <a:t> </a:t>
            </a:r>
            <a:r>
              <a:rPr lang="de-DE" b="1" dirty="0"/>
              <a:t>Inhaltsfolien in der Fußzeile unten links</a:t>
            </a:r>
            <a:r>
              <a:rPr lang="de-DE" dirty="0"/>
              <a:t> neben den Kontaktangaben der Vortragenden </a:t>
            </a:r>
            <a:r>
              <a:rPr lang="de-DE" dirty="0" err="1"/>
              <a:t>platziert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In allen anderen Kommunikationsmitteln </a:t>
            </a:r>
            <a:br>
              <a:rPr lang="de-DE" dirty="0"/>
            </a:br>
            <a:r>
              <a:rPr lang="de-DE" dirty="0"/>
              <a:t>wird das TUD-Logo stets </a:t>
            </a:r>
            <a:r>
              <a:rPr lang="de-DE" b="1" dirty="0"/>
              <a:t>oben links </a:t>
            </a:r>
            <a:r>
              <a:rPr lang="de-DE" dirty="0"/>
              <a:t>positioniert.</a:t>
            </a:r>
          </a:p>
          <a:p>
            <a:pPr lvl="1"/>
            <a:r>
              <a:rPr lang="de-DE" dirty="0"/>
              <a:t>Für diese Präsentationsvorlage wurde das Raster mittels </a:t>
            </a:r>
            <a:r>
              <a:rPr lang="de-DE" b="1" dirty="0"/>
              <a:t>Führungslinien</a:t>
            </a:r>
            <a:r>
              <a:rPr lang="de-DE" dirty="0"/>
              <a:t> hinterlegt. Diese lassen sich im Menü „Ansicht“ ein- und ausblenden. Diese helfen auch bei der </a:t>
            </a:r>
            <a:r>
              <a:rPr lang="de-DE" b="1" dirty="0"/>
              <a:t>Positionierung von Bild- und Textelementen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Linie über dem Fußbereich markiert den freizuhaltenden Bereich, kann aber als Element entfallen.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4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/ Führungslinien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Barrierefreiheit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Hinweise zur Erstellung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barrierefreier Präsentationen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 </a:t>
            </a:r>
            <a:br>
              <a:rPr lang="de-DE" dirty="0"/>
            </a:br>
            <a:r>
              <a:rPr lang="de-DE" b="0" dirty="0"/>
              <a:t>kommunizieren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de-DE" dirty="0"/>
              <a:t>Folgende Aspekte sind wesentlich, um ein barrierefreies Dokument zu erstellen:</a:t>
            </a:r>
          </a:p>
          <a:p>
            <a:pPr lvl="1"/>
            <a:r>
              <a:rPr lang="de-DE" dirty="0"/>
              <a:t>Inhaltsfelder im Layout nutzen (S. 14)</a:t>
            </a:r>
          </a:p>
          <a:p>
            <a:pPr lvl="1"/>
            <a:r>
              <a:rPr lang="de-DE" dirty="0"/>
              <a:t>Formatvorlagen für Text nutzen (S.15)</a:t>
            </a:r>
          </a:p>
          <a:p>
            <a:pPr lvl="1"/>
            <a:r>
              <a:rPr lang="de-DE" dirty="0"/>
              <a:t>Leerzeilen vermeiden</a:t>
            </a:r>
          </a:p>
          <a:p>
            <a:pPr lvl="1"/>
            <a:r>
              <a:rPr lang="de-DE" dirty="0"/>
              <a:t>Umfangreiche Anpassungen im Folienmaster vornehmen. Auf Schriftgröße und Farbkontraste achten. Kontrastrechner auf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>
                <a:solidFill>
                  <a:srgbClr val="0069B4"/>
                </a:solidFill>
                <a:hlinkClick r:id="rId2"/>
              </a:rPr>
              <a:t>http://www.leserlich.info/</a:t>
            </a:r>
            <a:r>
              <a:rPr lang="de-DE" dirty="0">
                <a:solidFill>
                  <a:srgbClr val="0069B4"/>
                </a:solidFill>
              </a:rPr>
              <a:t> </a:t>
            </a:r>
            <a:r>
              <a:rPr lang="de-DE" dirty="0"/>
              <a:t>oder installiert der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Colour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contrast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analyzer</a:t>
            </a:r>
            <a:r>
              <a:rPr lang="de-DE" dirty="0">
                <a:hlinkClick r:id="rId3"/>
              </a:rPr>
              <a:t> CCA</a:t>
            </a:r>
            <a:r>
              <a:rPr lang="de-DE" dirty="0"/>
              <a:t>)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Bilder gruppieren</a:t>
            </a:r>
          </a:p>
          <a:p>
            <a:pPr lvl="1"/>
            <a:r>
              <a:rPr lang="de-DE" dirty="0"/>
              <a:t>Bildbeschreibung erstellen</a:t>
            </a:r>
          </a:p>
          <a:p>
            <a:pPr lvl="1"/>
            <a:r>
              <a:rPr lang="de-DE" dirty="0"/>
              <a:t>Diagramme, </a:t>
            </a:r>
            <a:r>
              <a:rPr lang="de-DE" dirty="0" err="1"/>
              <a:t>Smartart</a:t>
            </a:r>
            <a:r>
              <a:rPr lang="de-DE" dirty="0"/>
              <a:t> etc. am besten als Bilddatei mit Alt-Text einbinden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Einstellungen für Sprache und Inhaltsverzeichnis beim PDF-Export berücksichtigen.</a:t>
            </a:r>
            <a:br>
              <a:rPr lang="de-DE" dirty="0"/>
            </a:b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4"/>
              </a:rPr>
              <a:t>Weitere Informationen zu diesem Thema </a:t>
            </a:r>
            <a:r>
              <a:rPr lang="de-DE" dirty="0"/>
              <a:t>auf den Serviceseiten der TUD sowie auf den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5"/>
              </a:rPr>
              <a:t>Seiten des ELVIS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Hinweise</a:t>
            </a:r>
            <a:r>
              <a:rPr lang="de-DE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zur Arbeit mit der Präsentationsvorlage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Datei </a:t>
            </a:r>
            <a:br>
              <a:rPr lang="de-DE" dirty="0"/>
            </a:br>
            <a:r>
              <a:rPr lang="de-DE" b="0" dirty="0"/>
              <a:t>erstellen</a:t>
            </a:r>
            <a:br>
              <a:rPr lang="de-DE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Bei einer neuen PowerPoint-Präsentation kann man die Vorlage entweder als </a:t>
            </a:r>
            <a:r>
              <a:rPr lang="de-DE" b="1" dirty="0"/>
              <a:t>„benutzerdefinierte“ Vorlage</a:t>
            </a:r>
            <a:r>
              <a:rPr lang="de-DE" dirty="0"/>
              <a:t>  oder als </a:t>
            </a:r>
            <a:r>
              <a:rPr lang="de-DE" b="1" dirty="0"/>
              <a:t>„empfohlenes“ Design</a:t>
            </a:r>
            <a:r>
              <a:rPr lang="de-DE" dirty="0"/>
              <a:t> auswählen.</a:t>
            </a:r>
          </a:p>
          <a:p>
            <a:pPr lvl="1"/>
            <a:r>
              <a:rPr lang="de-DE" dirty="0"/>
              <a:t>So lassen sich auch weitere Formatierungen z. B. für Diagramme in Excel anlegen.</a:t>
            </a:r>
          </a:p>
          <a:p>
            <a:r>
              <a:rPr lang="de-DE" sz="1200" b="0" dirty="0"/>
              <a:t>mehr Informationen zu diesem Thema: </a:t>
            </a:r>
            <a:r>
              <a:rPr lang="de-DE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</a:t>
            </a:r>
            <a:br>
              <a:rPr lang="de-DE" dirty="0"/>
            </a:br>
            <a:r>
              <a:rPr lang="de-DE" b="0" dirty="0"/>
              <a:t>mit der Präsentationsvorlage</a:t>
            </a:r>
            <a:br>
              <a:rPr lang="de-DE" dirty="0"/>
            </a:b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jede neue Folie innerhalb einer Präsentation sollte man </a:t>
            </a:r>
            <a:r>
              <a:rPr lang="de-DE" b="1" dirty="0"/>
              <a:t>das passende Layout </a:t>
            </a:r>
            <a:r>
              <a:rPr lang="de-DE" dirty="0"/>
              <a:t>(einspaltig, zweispaltig, etc.)  wählen.</a:t>
            </a:r>
          </a:p>
          <a:p>
            <a:pPr lvl="1"/>
            <a:r>
              <a:rPr lang="de-DE" b="1" dirty="0"/>
              <a:t>Texte und Bilder</a:t>
            </a:r>
            <a:r>
              <a:rPr lang="de-DE" dirty="0"/>
              <a:t> sollte man </a:t>
            </a:r>
            <a:r>
              <a:rPr lang="de-DE" b="1" dirty="0"/>
              <a:t>direkt in</a:t>
            </a:r>
            <a:r>
              <a:rPr lang="de-DE" dirty="0"/>
              <a:t> den vorgegebene </a:t>
            </a:r>
            <a:r>
              <a:rPr lang="de-DE" b="1" dirty="0"/>
              <a:t>Feldern platzieren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Für sich häufig wiederholenden Anordnungen von Bild- und Textelementen lohnt es sich, in den Masterfolien </a:t>
            </a:r>
            <a:r>
              <a:rPr lang="de-DE" b="1" dirty="0"/>
              <a:t>zusätzliche Layouts anzulegen</a:t>
            </a:r>
            <a:r>
              <a:rPr lang="de-DE" dirty="0"/>
              <a:t>.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So ist es sehr schnell möglich, aus verschiedenen Präsentationen eine gemeinsame zusammen zu stellen und das Layout auf ein einheitliches Layout anzupassen.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  </a:t>
            </a:r>
            <a:br>
              <a:rPr lang="de-DE" dirty="0"/>
            </a:br>
            <a:r>
              <a:rPr lang="de-DE" b="0" dirty="0"/>
              <a:t>über Listenebene formatieren 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Am schnellsten lassen sich einheitlich gestaltete </a:t>
            </a:r>
            <a:r>
              <a:rPr lang="de-DE" b="1" dirty="0"/>
              <a:t>Texte, durch</a:t>
            </a:r>
            <a:r>
              <a:rPr lang="de-DE" dirty="0"/>
              <a:t> eine Formatierung über das </a:t>
            </a:r>
            <a:r>
              <a:rPr lang="de-DE" b="1" dirty="0"/>
              <a:t>Menü „Start“ </a:t>
            </a:r>
            <a:r>
              <a:rPr lang="de-DE" b="1" dirty="0">
                <a:sym typeface="Wingdings" panose="05000000000000000000" pitchFamily="2" charset="2"/>
              </a:rPr>
              <a:t> „</a:t>
            </a:r>
            <a:r>
              <a:rPr lang="de-DE" b="1" dirty="0"/>
              <a:t>Listenebene erhöhen oder verringern“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hier voreingestellten Textformate </a:t>
            </a:r>
          </a:p>
          <a:p>
            <a:pPr lvl="2"/>
            <a:r>
              <a:rPr lang="de-DE" dirty="0"/>
              <a:t>Schriftgröße</a:t>
            </a:r>
          </a:p>
          <a:p>
            <a:pPr lvl="2"/>
            <a:r>
              <a:rPr lang="de-DE" dirty="0"/>
              <a:t>Anstriche</a:t>
            </a:r>
          </a:p>
          <a:p>
            <a:pPr lvl="2"/>
            <a:r>
              <a:rPr lang="de-DE" dirty="0"/>
              <a:t>Tabulatoren</a:t>
            </a:r>
          </a:p>
          <a:p>
            <a:pPr lvl="2"/>
            <a:r>
              <a:rPr lang="de-DE" dirty="0"/>
              <a:t>Textfarbe, etc.</a:t>
            </a:r>
          </a:p>
          <a:p>
            <a:pPr lvl="1"/>
            <a:r>
              <a:rPr lang="de-DE" dirty="0"/>
              <a:t>kann man ebenfalls </a:t>
            </a:r>
            <a:r>
              <a:rPr lang="de-DE" b="1" dirty="0"/>
              <a:t>im Folienmaster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Kleinere Änderungen und Hervorhebungen können direkt im Text über die Anpassung von Schrift oder Absatz vorgenommen werden.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Platzierung von Zweitlogos  Anordnungsmöglichkeiten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Das Zweitlogo darf nicht größer sein als das TUD Logo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mit</a:t>
            </a:r>
            <a:r>
              <a:rPr lang="de-DE" b="0" dirty="0"/>
              <a:t> DRESDEN-concept Bezug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Links neben DRESDEN-concept 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de-DE" dirty="0"/>
              <a:t>Vertikale Ausrichtung am TUD Logo</a:t>
            </a:r>
          </a:p>
          <a:p>
            <a:pPr lvl="2"/>
            <a:r>
              <a:rPr lang="de-DE" dirty="0"/>
              <a:t>Zweitlogo in der obersten Master-Folie positionieren </a:t>
            </a:r>
            <a:br>
              <a:rPr lang="de-DE" dirty="0"/>
            </a:br>
            <a:r>
              <a:rPr lang="de-DE" dirty="0"/>
              <a:t>und Seitenzahl ggf. nach links verschieben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37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ohne</a:t>
            </a:r>
            <a:r>
              <a:rPr lang="de-DE" b="0" dirty="0"/>
              <a:t> DRESDEN-concept Bezug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Zweitlogo anstelle des DRESDEN-concept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Vertikale Ausrichtung am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de-DE" dirty="0"/>
              <a:t>Ausrichtung horizontal rechtsbündig an Hilfslinie/Raster</a:t>
            </a:r>
          </a:p>
          <a:p>
            <a:pPr lvl="2"/>
            <a:r>
              <a:rPr lang="de-DE" dirty="0"/>
              <a:t>Zweitlogo in der obersten Master-Folie an der Stelle des </a:t>
            </a:r>
            <a:r>
              <a:rPr lang="de-DE" dirty="0" err="1"/>
              <a:t>DDc</a:t>
            </a:r>
            <a:r>
              <a:rPr lang="de-DE" dirty="0"/>
              <a:t>-Logos ersetzen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050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78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</a:t>
            </a:r>
            <a:br>
              <a:rPr lang="de-DE" dirty="0"/>
            </a:br>
            <a:r>
              <a:rPr lang="de-DE" b="0" dirty="0"/>
              <a:t>des Beispielfoliensatzes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Elemente</a:t>
            </a:r>
            <a:r>
              <a:rPr lang="de-DE" dirty="0"/>
              <a:t> des Corporate Design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Schrift</a:t>
            </a:r>
          </a:p>
          <a:p>
            <a:pPr lvl="2">
              <a:spcBef>
                <a:spcPts val="0"/>
              </a:spcBef>
            </a:pPr>
            <a:r>
              <a:rPr lang="de-DE" dirty="0"/>
              <a:t>Farben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Raster</a:t>
            </a:r>
          </a:p>
          <a:p>
            <a:pPr lvl="1"/>
            <a:r>
              <a:rPr lang="de-DE" b="1" dirty="0"/>
              <a:t>Vorlagendatei</a:t>
            </a:r>
            <a:r>
              <a:rPr lang="de-DE" dirty="0"/>
              <a:t> speichern</a:t>
            </a:r>
          </a:p>
          <a:p>
            <a:pPr lvl="1"/>
            <a:r>
              <a:rPr lang="de-DE" b="1" dirty="0"/>
              <a:t>Barrierefreiheit</a:t>
            </a:r>
          </a:p>
          <a:p>
            <a:pPr lvl="1"/>
            <a:r>
              <a:rPr lang="de-DE" b="1" dirty="0"/>
              <a:t>Zweitlogos</a:t>
            </a:r>
            <a:r>
              <a:rPr lang="de-DE" dirty="0"/>
              <a:t> – Anordnungsmöglichkeiten auf Titel- und Inhaltsfolien</a:t>
            </a:r>
          </a:p>
          <a:p>
            <a:pPr lvl="1"/>
            <a:r>
              <a:rPr lang="de-DE" b="1" dirty="0"/>
              <a:t>Hinweise</a:t>
            </a:r>
            <a:r>
              <a:rPr lang="de-DE" dirty="0"/>
              <a:t> zum Umgang mit der Präsentationsvorlage</a:t>
            </a:r>
          </a:p>
          <a:p>
            <a:pPr lvl="1"/>
            <a:r>
              <a:rPr lang="de-DE" b="1" dirty="0"/>
              <a:t>Beispielseiten</a:t>
            </a:r>
            <a:r>
              <a:rPr lang="de-DE" dirty="0"/>
              <a:t> mit Inhalten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Diagramme</a:t>
            </a:r>
          </a:p>
          <a:p>
            <a:pPr lvl="2">
              <a:spcBef>
                <a:spcPts val="0"/>
              </a:spcBef>
            </a:pPr>
            <a:r>
              <a:rPr lang="de-DE" dirty="0"/>
              <a:t>Infografiken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Standard: mit weißem Kopfbereich und TUD-Logo in blau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alternative Beispiele nachfolgend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Inhaltsbereich Blauverlauf und weiße Schrift. Auf Kontraste und Lesbarkeit achten!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692959" cy="246221"/>
          </a:xfrm>
        </p:spPr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028966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 (ganzseitig möglich).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692959" cy="246221"/>
          </a:xfrm>
        </p:spPr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V3</a:t>
            </a:r>
            <a:br>
              <a:rPr lang="de-DE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028966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Blauverlauf (ganzseitig möglich).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V4</a:t>
            </a:r>
            <a:br>
              <a:rPr lang="de-DE"/>
            </a:b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de-DE" dirty="0"/>
              <a:t>Folienlayout weiß und TUD-Logo in blau und blaue Schrift.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mit Key Visual im Hintergrund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de-DE" dirty="0"/>
              <a:t>Optional Key Visual </a:t>
            </a:r>
            <a:r>
              <a:rPr lang="de-DE" dirty="0" err="1"/>
              <a:t>ergänzbar</a:t>
            </a:r>
            <a:r>
              <a:rPr lang="de-DE" dirty="0"/>
              <a:t> (vgl.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9" name="Textplatzhalter 28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802014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85456" cy="492443"/>
          </a:xfrm>
        </p:spPr>
        <p:txBody>
          <a:bodyPr/>
          <a:lstStyle/>
          <a:p>
            <a:r>
              <a:rPr lang="de-DE" dirty="0"/>
              <a:t>Titelfolie V5a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138020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867012" cy="492443"/>
          </a:xfrm>
        </p:spPr>
        <p:txBody>
          <a:bodyPr/>
          <a:lstStyle/>
          <a:p>
            <a:r>
              <a:rPr lang="de-DE" dirty="0"/>
              <a:t>mit Foto ganzseitig Auf ausreichend Kontrast der Schrift zum Hintergrund achten!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Textplatzhalter 14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802014" cy="246221"/>
          </a:xfrm>
        </p:spPr>
        <p:txBody>
          <a:bodyPr/>
          <a:lstStyle/>
          <a:p>
            <a:r>
              <a:rPr lang="de-DE"/>
              <a:t>mit Foto ganzseitig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de-DE" dirty="0"/>
              <a:t>Titelfolie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93029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138020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404561" cy="492443"/>
          </a:xfrm>
        </p:spPr>
        <p:txBody>
          <a:bodyPr/>
          <a:lstStyle/>
          <a:p>
            <a:r>
              <a:rPr lang="de-DE" dirty="0"/>
              <a:t>Auf ausreichend Kontrast der Schrift zum Hintergrund achten! 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802014" cy="246221"/>
          </a:xfrm>
        </p:spPr>
        <p:txBody>
          <a:bodyPr/>
          <a:lstStyle/>
          <a:p>
            <a:r>
              <a:rPr lang="de-DE"/>
              <a:t>Beispielseite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7444204" cy="246221"/>
          </a:xfrm>
        </p:spPr>
        <p:txBody>
          <a:bodyPr/>
          <a:lstStyle/>
          <a:p>
            <a:r>
              <a:rPr lang="de-DE" dirty="0"/>
              <a:t>Beispielhafte Darstellung mit farbigem Inhaltsbereich und Kopfbereich weiß.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138020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de-DE" dirty="0"/>
              <a:t>Mit farbigem Hintergrund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72444" cy="246221"/>
          </a:xfrm>
        </p:spPr>
        <p:txBody>
          <a:bodyPr/>
          <a:lstStyle/>
          <a:p>
            <a:r>
              <a:rPr lang="de-DE" dirty="0"/>
              <a:t>farbiger Inhaltsbereich (unterschiedliche Varianten der CD-Farben umsetzbar)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138020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3138020" cy="246221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/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529589" cy="492443"/>
          </a:xfrm>
        </p:spPr>
        <p:txBody>
          <a:bodyPr/>
          <a:lstStyle/>
          <a:p>
            <a:r>
              <a:rPr lang="de-DE" dirty="0"/>
              <a:t>Titelfolie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749399" cy="246221"/>
          </a:xfrm>
        </p:spPr>
        <p:txBody>
          <a:bodyPr/>
          <a:lstStyle/>
          <a:p>
            <a:r>
              <a:rPr lang="de-DE" dirty="0"/>
              <a:t>Beispielhafte Darstellung; Verwendung des Bildes vollflächig möglich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4294967295"/>
          </p:nvPr>
        </p:nvSpPr>
        <p:spPr>
          <a:xfrm>
            <a:off x="882808" y="3138045"/>
            <a:ext cx="6695217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1699234" cy="492443"/>
          </a:xfrm>
        </p:spPr>
        <p:txBody>
          <a:bodyPr/>
          <a:lstStyle/>
          <a:p>
            <a:r>
              <a:rPr lang="de-DE" dirty="0"/>
              <a:t>mit Foto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6423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Elemente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des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Vorlagedatei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speichern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 </a:t>
            </a:r>
            <a:br>
              <a:rPr lang="de-DE" dirty="0"/>
            </a:br>
            <a:r>
              <a:rPr lang="de-DE" b="0" dirty="0"/>
              <a:t>speichern</a:t>
            </a:r>
            <a:br>
              <a:rPr lang="de-DE" dirty="0"/>
            </a:b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de-DE" dirty="0"/>
              <a:t>Im </a:t>
            </a:r>
            <a:r>
              <a:rPr lang="de-DE" b="1" dirty="0"/>
              <a:t>Menü „Ansicht“ </a:t>
            </a:r>
            <a:r>
              <a:rPr lang="de-DE" dirty="0"/>
              <a:t>kann man diese Masterfolien mit Doppelklick auf </a:t>
            </a:r>
            <a:r>
              <a:rPr lang="de-DE" b="1" dirty="0"/>
              <a:t>„Folienmaster“ öffnen </a:t>
            </a:r>
            <a:r>
              <a:rPr lang="de-DE" dirty="0"/>
              <a:t>und</a:t>
            </a:r>
            <a:r>
              <a:rPr lang="de-DE" b="1" dirty="0"/>
              <a:t> das aktuelle Foliendesign</a:t>
            </a:r>
            <a:r>
              <a:rPr lang="de-DE" dirty="0"/>
              <a:t> in den eigenen Dokumentenvorlagen </a:t>
            </a:r>
            <a:r>
              <a:rPr lang="de-DE" b="1" dirty="0"/>
              <a:t>speichern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So kann man bei jeder neuen Präsentation auf die TUD-Voreinstellungen zugreifen.</a:t>
            </a:r>
          </a:p>
          <a:p>
            <a:pPr lvl="1"/>
            <a:br>
              <a:rPr lang="de-DE" dirty="0"/>
            </a:br>
            <a:r>
              <a:rPr lang="de-DE" sz="1200" dirty="0">
                <a:solidFill>
                  <a:schemeClr val="accent1"/>
                </a:solidFill>
              </a:rPr>
              <a:t>mehr Informationen zu diesem Thema: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Masterfolien  </a:t>
            </a:r>
            <a:br>
              <a:rPr lang="de-DE" dirty="0"/>
            </a:br>
            <a:r>
              <a:rPr lang="de-DE" b="0" dirty="0"/>
              <a:t>anpassen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Über die Masterfolien kann man effizient das Aussehen der gesamten Präsentation steuern.</a:t>
            </a:r>
          </a:p>
          <a:p>
            <a:pPr lvl="1"/>
            <a:r>
              <a:rPr lang="de-DE" dirty="0"/>
              <a:t>Innerhalb der Masterfolien </a:t>
            </a:r>
            <a:r>
              <a:rPr lang="de-DE" b="1" dirty="0"/>
              <a:t>Menü „Start“ </a:t>
            </a:r>
            <a:r>
              <a:rPr lang="de-DE" dirty="0"/>
              <a:t>kann man die Grundeinstellungen auf dem </a:t>
            </a:r>
            <a:r>
              <a:rPr lang="de-DE" b="1" dirty="0"/>
              <a:t>„Folienmaster“ </a:t>
            </a:r>
            <a:r>
              <a:rPr lang="de-DE" dirty="0"/>
              <a:t>und die zugehörigen </a:t>
            </a:r>
            <a:r>
              <a:rPr lang="de-DE" b="1" dirty="0" err="1"/>
              <a:t>Layoutfolien</a:t>
            </a:r>
            <a:r>
              <a:rPr lang="de-DE" b="1" dirty="0"/>
              <a:t> anpassen</a:t>
            </a:r>
            <a:r>
              <a:rPr lang="de-DE" dirty="0"/>
              <a:t>:</a:t>
            </a:r>
          </a:p>
          <a:p>
            <a:pPr lvl="4"/>
            <a:r>
              <a:rPr lang="de-DE" dirty="0"/>
              <a:t>Inhalt der Fußzeile</a:t>
            </a:r>
          </a:p>
          <a:p>
            <a:pPr lvl="4"/>
            <a:r>
              <a:rPr lang="de-DE" dirty="0"/>
              <a:t>Folienhintergrund</a:t>
            </a:r>
          </a:p>
          <a:p>
            <a:pPr lvl="4"/>
            <a:r>
              <a:rPr lang="de-DE" dirty="0"/>
              <a:t>Farben</a:t>
            </a:r>
          </a:p>
          <a:p>
            <a:pPr lvl="4"/>
            <a:r>
              <a:rPr lang="de-DE" dirty="0"/>
              <a:t>Zweitlogo und Gestaltungselemente</a:t>
            </a:r>
          </a:p>
          <a:p>
            <a:pPr lvl="1"/>
            <a:r>
              <a:rPr lang="de-DE" dirty="0"/>
              <a:t>So kann man auch eine weitere </a:t>
            </a:r>
            <a:r>
              <a:rPr lang="de-DE" b="1" dirty="0"/>
              <a:t>individuell angepasste Vorlage hinterlegen</a:t>
            </a:r>
            <a:r>
              <a:rPr lang="de-DE" dirty="0"/>
              <a:t>.</a:t>
            </a:r>
          </a:p>
          <a:p>
            <a:r>
              <a:rPr lang="de-DE" b="1" dirty="0">
                <a:solidFill>
                  <a:srgbClr val="FF0000"/>
                </a:solidFill>
              </a:rPr>
              <a:t>Hinweis</a:t>
            </a:r>
            <a:r>
              <a:rPr lang="de-DE" dirty="0">
                <a:solidFill>
                  <a:srgbClr val="FF0000"/>
                </a:solidFill>
              </a:rPr>
              <a:t>: Beim Öffnen der Masteransicht zeigt PPT nicht den ganz oben größer dargestellten Folien</a:t>
            </a:r>
            <a:r>
              <a:rPr lang="de-DE" b="1" dirty="0">
                <a:solidFill>
                  <a:srgbClr val="FF0000"/>
                </a:solidFill>
              </a:rPr>
              <a:t>master</a:t>
            </a:r>
            <a:r>
              <a:rPr lang="de-DE" dirty="0">
                <a:solidFill>
                  <a:srgbClr val="FF0000"/>
                </a:solidFill>
              </a:rPr>
              <a:t> (1). Um diesen anzuzeigen im linken vertikalen Fenster erst ganz nach oben scrollen.</a:t>
            </a:r>
          </a:p>
          <a:p>
            <a:r>
              <a:rPr lang="de-DE" sz="1200" dirty="0"/>
              <a:t>mehr Informationen zu diesem Thema: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>
                <a:hlinkClick r:id="rId2"/>
              </a:rPr>
              <a:t>Microsoft Office </a:t>
            </a:r>
            <a:r>
              <a:rPr lang="de-DE" sz="1200" dirty="0">
                <a:sym typeface="Wingdings" panose="05000000000000000000" pitchFamily="2" charset="2"/>
                <a:hlinkClick r:id="rId2"/>
              </a:rPr>
              <a:t>/ Folienmaster</a:t>
            </a:r>
            <a:endParaRPr lang="de-DE" sz="1200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PowerPoint-Vorlage </a:t>
            </a:r>
            <a:br>
              <a:rPr lang="de-DE" dirty="0"/>
            </a:br>
            <a:r>
              <a:rPr lang="de-DE" b="0" dirty="0"/>
              <a:t>als .</a:t>
            </a:r>
            <a:r>
              <a:rPr lang="de-DE" b="0" dirty="0" err="1"/>
              <a:t>potx</a:t>
            </a:r>
            <a:r>
              <a:rPr lang="de-DE" b="0" dirty="0"/>
              <a:t>-Datei speichern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Die angepasste Präsentation kann man über das </a:t>
            </a:r>
            <a:r>
              <a:rPr lang="de-DE" b="1" dirty="0"/>
              <a:t>Menü „Datei“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„Speichern unter“ als </a:t>
            </a:r>
            <a:br>
              <a:rPr lang="de-DE" dirty="0"/>
            </a:br>
            <a:r>
              <a:rPr lang="de-DE" b="1" dirty="0"/>
              <a:t>PowerPoint-Vorlage (.</a:t>
            </a:r>
            <a:r>
              <a:rPr lang="de-DE" b="1" dirty="0" err="1"/>
              <a:t>potx</a:t>
            </a:r>
            <a:r>
              <a:rPr lang="de-DE" b="1" dirty="0"/>
              <a:t>) </a:t>
            </a:r>
            <a:r>
              <a:rPr lang="de-DE" dirty="0"/>
              <a:t>auf dem eigenen PC speichern.</a:t>
            </a:r>
          </a:p>
          <a:p>
            <a:pPr lvl="1"/>
            <a:r>
              <a:rPr lang="de-DE" dirty="0"/>
              <a:t>Auch so kann man bei jeder neuen Präsentation auf die Vorlage zugreifen.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Folien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master</a:t>
            </a:r>
            <a:endParaRPr lang="de-DE" sz="1200" dirty="0">
              <a:solidFill>
                <a:schemeClr val="accent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Weitere Beispielseiten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mit Inhalten der TU Dresden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Bilderpotourrie</a:t>
            </a:r>
            <a:r>
              <a:rPr lang="de-DE" dirty="0"/>
              <a:t> </a:t>
            </a:r>
            <a:r>
              <a:rPr lang="de-DE" b="0" dirty="0"/>
              <a:t>(Fotos Bildpool TUD)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Universität </a:t>
            </a:r>
            <a:br>
              <a:rPr lang="de-DE" dirty="0"/>
            </a:br>
            <a:r>
              <a:rPr lang="de-DE" dirty="0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Die Technische Universität Dresden (TU Dresden):</a:t>
            </a:r>
          </a:p>
          <a:p>
            <a:pPr lvl="2"/>
            <a:r>
              <a:rPr lang="de-DE" dirty="0"/>
              <a:t>35.000 Studierende</a:t>
            </a:r>
          </a:p>
          <a:p>
            <a:pPr lvl="2"/>
            <a:r>
              <a:rPr lang="de-DE" dirty="0"/>
              <a:t>122 Studiengänge</a:t>
            </a:r>
          </a:p>
          <a:p>
            <a:pPr lvl="2"/>
            <a:r>
              <a:rPr lang="de-DE" dirty="0"/>
              <a:t>5 Bereiche mit 18 Fakultäten: </a:t>
            </a:r>
            <a:br>
              <a:rPr lang="de-DE" dirty="0"/>
            </a:br>
            <a:r>
              <a:rPr lang="de-DE" dirty="0"/>
              <a:t>Bau und Umwelt // Geistes- und Sozialwissenschaften // Ingenieurwissenschaften // </a:t>
            </a:r>
            <a:br>
              <a:rPr lang="de-DE" dirty="0"/>
            </a:br>
            <a:r>
              <a:rPr lang="de-DE" dirty="0"/>
              <a:t>Mathematik und Naturwissenschaften // Medizin</a:t>
            </a:r>
          </a:p>
          <a:p>
            <a:pPr lvl="2"/>
            <a:r>
              <a:rPr lang="de-DE" dirty="0"/>
              <a:t>Exzellenzuniversität seit 2012</a:t>
            </a:r>
          </a:p>
          <a:p>
            <a:pPr lvl="2"/>
            <a:r>
              <a:rPr lang="de-DE" dirty="0"/>
              <a:t>forschungsstark, dynamisch, weltoffen, familienfreundlich</a:t>
            </a:r>
          </a:p>
          <a:p>
            <a:pPr lvl="2"/>
            <a:r>
              <a:rPr lang="de-DE" dirty="0"/>
              <a:t>seit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</a:t>
            </a:r>
            <a:br>
              <a:rPr lang="de-DE"/>
            </a:br>
            <a:r>
              <a:rPr lang="de-DE" b="0"/>
              <a:t>monochrom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b="1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/>
              <a:t>flächige Diagramme </a:t>
            </a:r>
            <a:r>
              <a:rPr lang="de-DE"/>
              <a:t>bevorzugen </a:t>
            </a:r>
            <a:br>
              <a:rPr lang="de-DE"/>
            </a:br>
            <a:r>
              <a:rPr lang="de-DE"/>
              <a:t>(kein 3D!)</a:t>
            </a:r>
          </a:p>
          <a:p>
            <a:pPr lvl="2">
              <a:spcBef>
                <a:spcPts val="3000"/>
              </a:spcBef>
            </a:pPr>
            <a:r>
              <a:rPr lang="de-DE" b="1"/>
              <a:t>monochrome Farbvarianten</a:t>
            </a:r>
            <a:r>
              <a:rPr lang="de-DE"/>
              <a:t> verwenden, vorzugsweise in Cyan</a:t>
            </a:r>
            <a:br>
              <a:rPr lang="de-DE"/>
            </a:br>
            <a:r>
              <a:rPr lang="de-DE"/>
              <a:t>Alternativ kann ebenso eine andere Kontrastfarbe für das Dokument definiert werden.</a:t>
            </a:r>
          </a:p>
          <a:p>
            <a:pPr lvl="2">
              <a:spcBef>
                <a:spcPts val="3000"/>
              </a:spcBef>
            </a:pPr>
            <a:r>
              <a:rPr lang="de-DE" b="1"/>
              <a:t>Beschriftung außerhalb der Flächen</a:t>
            </a:r>
          </a:p>
          <a:p>
            <a:pPr lvl="2">
              <a:spcBef>
                <a:spcPts val="3000"/>
              </a:spcBef>
            </a:pPr>
            <a:r>
              <a:rPr lang="de-DE"/>
              <a:t>auf Schatten, Verläufe etc. verzichten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734367459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 </a:t>
            </a:r>
            <a:br>
              <a:rPr lang="de-DE" dirty="0"/>
            </a:br>
            <a:r>
              <a:rPr lang="de-DE" b="0" dirty="0"/>
              <a:t>mehrfarbig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Sollten themenbedingt mehrfarbige Diagramme erforderlich sein:</a:t>
            </a:r>
          </a:p>
          <a:p>
            <a:pPr lvl="2">
              <a:spcBef>
                <a:spcPts val="1600"/>
              </a:spcBef>
            </a:pPr>
            <a:r>
              <a:rPr lang="de-DE" b="1" dirty="0"/>
              <a:t>Konsistentes Farbschema </a:t>
            </a:r>
            <a:r>
              <a:rPr lang="de-DE" dirty="0"/>
              <a:t>im gesamten Dokument verwenden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de-DE" b="1" dirty="0"/>
              <a:t>Farbschema anpassen </a:t>
            </a:r>
            <a:r>
              <a:rPr lang="de-DE" dirty="0"/>
              <a:t>auf die eigenen Bedürfnisse z. B.</a:t>
            </a:r>
          </a:p>
          <a:p>
            <a:pPr lvl="4"/>
            <a:r>
              <a:rPr lang="de-DE" dirty="0"/>
              <a:t>DRESDEN-</a:t>
            </a:r>
            <a:r>
              <a:rPr lang="de-DE" dirty="0" err="1"/>
              <a:t>concept</a:t>
            </a:r>
            <a:r>
              <a:rPr lang="de-DE" dirty="0"/>
              <a:t> Farben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de-DE" dirty="0"/>
              <a:t>Farben des SINS </a:t>
            </a:r>
            <a:br>
              <a:rPr lang="de-DE" dirty="0"/>
            </a:br>
            <a:r>
              <a:rPr lang="de-DE" dirty="0"/>
              <a:t>(Studieninformationssystem der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de-DE" dirty="0"/>
              <a:t>Farben der eigenen Struktureinheit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609502458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Infografiken </a:t>
            </a:r>
            <a:br>
              <a:rPr lang="de-DE" dirty="0"/>
            </a:br>
            <a:r>
              <a:rPr lang="de-DE" b="0" dirty="0"/>
              <a:t>mittels </a:t>
            </a:r>
            <a:r>
              <a:rPr lang="de-DE" b="0" dirty="0" err="1"/>
              <a:t>Smartart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de-DE" b="1" dirty="0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 dirty="0"/>
              <a:t>Textinhalte reduzieren</a:t>
            </a:r>
          </a:p>
          <a:p>
            <a:pPr lvl="2"/>
            <a:r>
              <a:rPr lang="de-DE" b="1" dirty="0"/>
              <a:t>flächige Varianten </a:t>
            </a:r>
            <a:r>
              <a:rPr lang="de-DE" dirty="0"/>
              <a:t>bevorzugen</a:t>
            </a:r>
          </a:p>
          <a:p>
            <a:pPr lvl="2"/>
            <a:r>
              <a:rPr lang="de-DE" b="1" dirty="0"/>
              <a:t>konsistente Farben</a:t>
            </a:r>
            <a:r>
              <a:rPr lang="de-DE" dirty="0"/>
              <a:t> im gesamten Dokument</a:t>
            </a:r>
          </a:p>
          <a:p>
            <a:pPr lvl="2"/>
            <a:r>
              <a:rPr lang="de-DE" b="1" dirty="0"/>
              <a:t>Farbkontraste und Schriftgrößen beachten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auf Schatten, Verläufe etc. verzichten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komplexe Grafiken als separate Vektorgrafik erarbeiten</a:t>
            </a:r>
            <a:br>
              <a:rPr lang="de-DE" dirty="0"/>
            </a:br>
            <a:r>
              <a:rPr lang="de-DE" dirty="0">
                <a:hlinkClick r:id="rId2"/>
              </a:rPr>
              <a:t>(z. B. mit </a:t>
            </a:r>
            <a:r>
              <a:rPr lang="de-DE" dirty="0" err="1">
                <a:hlinkClick r:id="rId2"/>
              </a:rPr>
              <a:t>Inkscape</a:t>
            </a:r>
            <a:r>
              <a:rPr lang="de-DE" dirty="0">
                <a:hlinkClick r:id="rId2"/>
              </a:rPr>
              <a:t>)</a:t>
            </a:r>
            <a:endParaRPr lang="de-DE" dirty="0"/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1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2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Thema </a:t>
              </a:r>
              <a:r>
                <a:rPr lang="de-DE" sz="4000" dirty="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Hinter-</a:t>
              </a:r>
              <a:r>
                <a:rPr lang="de-DE" sz="1400" dirty="0" err="1"/>
                <a:t>grundinfo</a:t>
              </a:r>
              <a:endParaRPr lang="de-DE" sz="1400" dirty="0"/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tx1"/>
                  </a:solidFill>
                </a:rPr>
                <a:t>Neues Thema einbinden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tx1"/>
                  </a:solidFill>
                </a:rPr>
                <a:t>Wichtiges hervorheben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</a:t>
            </a:r>
            <a:br>
              <a:rPr lang="de-DE" dirty="0"/>
            </a:br>
            <a:r>
              <a:rPr lang="de-DE" b="0" dirty="0"/>
              <a:t>Nutzungshinweise und Platzierung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Das Logo der TUD besteht aus einem </a:t>
            </a:r>
            <a:r>
              <a:rPr lang="de-DE" b="1" dirty="0"/>
              <a:t>Symbol und einem Schriftzug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Es tritt immer als Ganzes in Erscheinung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darf nicht getrennt oder modifiziert</a:t>
            </a:r>
            <a:r>
              <a:rPr lang="de-DE" dirty="0"/>
              <a:t> werden. </a:t>
            </a:r>
          </a:p>
          <a:p>
            <a:pPr lvl="1">
              <a:spcAft>
                <a:spcPts val="600"/>
              </a:spcAft>
            </a:pPr>
            <a:r>
              <a:rPr lang="de-DE" dirty="0"/>
              <a:t>Das Logo kann in folgenden </a:t>
            </a:r>
            <a:r>
              <a:rPr lang="de-DE" b="1" dirty="0"/>
              <a:t>Farben</a:t>
            </a:r>
            <a:r>
              <a:rPr lang="de-DE" dirty="0"/>
              <a:t> verwendet werden: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Blau (HKS 41) Hausfarbe der TUD 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Weiß (auf blau, schwarz oder dunkelgrau)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Schwarz (auf weiß oder 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Grau (auf weiß oder grau)</a:t>
            </a:r>
          </a:p>
          <a:p>
            <a:pPr marL="90488" lvl="2" indent="0">
              <a:buNone/>
            </a:pP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in allen genannten Farben auch auf Fotos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 </a:t>
            </a:r>
            <a:br>
              <a:rPr lang="de-DE" dirty="0"/>
            </a:br>
            <a:r>
              <a:rPr lang="de-DE" b="0" dirty="0"/>
              <a:t>DRESDEN-</a:t>
            </a:r>
            <a:r>
              <a:rPr lang="de-DE" b="0" dirty="0" err="1"/>
              <a:t>concept</a:t>
            </a:r>
            <a:br>
              <a:rPr lang="de-DE" sz="1600" dirty="0"/>
            </a:br>
            <a:endParaRPr lang="de-DE" sz="160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de-DE" b="1" dirty="0"/>
              <a:t>D</a:t>
            </a:r>
            <a:r>
              <a:rPr lang="de-DE" dirty="0"/>
              <a:t>resden </a:t>
            </a:r>
            <a:r>
              <a:rPr lang="de-DE" b="1" dirty="0"/>
              <a:t>R</a:t>
            </a:r>
            <a:r>
              <a:rPr lang="de-DE" dirty="0"/>
              <a:t>esearch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ducation </a:t>
            </a:r>
            <a:br>
              <a:rPr lang="de-DE" dirty="0"/>
            </a:br>
            <a:r>
              <a:rPr lang="de-DE" b="1" dirty="0" err="1"/>
              <a:t>S</a:t>
            </a:r>
            <a:r>
              <a:rPr lang="de-DE" dirty="0" err="1"/>
              <a:t>ynergies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D</a:t>
            </a:r>
            <a:r>
              <a:rPr lang="de-DE" dirty="0"/>
              <a:t>evelopment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xcellence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N</a:t>
            </a:r>
            <a:r>
              <a:rPr lang="de-DE" dirty="0" err="1"/>
              <a:t>ovelty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DRESDEN-concept </a:t>
            </a:r>
            <a:br>
              <a:rPr lang="de-DE" dirty="0"/>
            </a:br>
            <a:r>
              <a:rPr lang="de-DE" dirty="0"/>
              <a:t>Exzellenz aus Wissenschaft und Kultur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DRESDEN-concept ist ein Netzwerk der </a:t>
            </a:r>
            <a:r>
              <a:rPr lang="de-DE" b="1" dirty="0"/>
              <a:t>TU Dresden mit 32 Partnern</a:t>
            </a:r>
            <a:r>
              <a:rPr lang="de-DE" dirty="0"/>
              <a:t> in der Wissenschaft und Kultur.</a:t>
            </a:r>
            <a:br>
              <a:rPr lang="de-DE" dirty="0"/>
            </a:br>
            <a:r>
              <a:rPr lang="de-DE" dirty="0"/>
              <a:t>Alle Partner sind </a:t>
            </a:r>
            <a:r>
              <a:rPr lang="de-DE" b="1" dirty="0"/>
              <a:t>forschende</a:t>
            </a:r>
            <a:r>
              <a:rPr lang="de-DE" dirty="0"/>
              <a:t> Institute und Einrichtungen in Dresden.</a:t>
            </a:r>
          </a:p>
          <a:p>
            <a:pPr lvl="1"/>
            <a:r>
              <a:rPr lang="de-DE" dirty="0"/>
              <a:t>Synergien zwischen der TU Dresden und den außeruniversitären Dresdener </a:t>
            </a:r>
            <a:br>
              <a:rPr lang="de-DE" dirty="0"/>
            </a:br>
            <a:r>
              <a:rPr lang="de-DE" dirty="0"/>
              <a:t>Forschungsinstitutionen in Forschung, Lehre und Infrastruktur:</a:t>
            </a:r>
          </a:p>
          <a:p>
            <a:pPr lvl="2"/>
            <a:r>
              <a:rPr lang="de-DE" dirty="0"/>
              <a:t>gemeinsame Identifizierung und Koordination von Forschungsschwerpunkten</a:t>
            </a:r>
          </a:p>
          <a:p>
            <a:pPr lvl="2"/>
            <a:r>
              <a:rPr lang="de-DE" dirty="0"/>
              <a:t>gemeinsame Berufungen / </a:t>
            </a:r>
            <a:r>
              <a:rPr lang="de-DE" dirty="0" err="1"/>
              <a:t>Recruitment</a:t>
            </a:r>
            <a:r>
              <a:rPr lang="de-DE" dirty="0"/>
              <a:t> von Spitzenkräften</a:t>
            </a:r>
          </a:p>
          <a:p>
            <a:pPr lvl="2"/>
            <a:r>
              <a:rPr lang="de-DE" dirty="0" err="1"/>
              <a:t>Shared</a:t>
            </a:r>
            <a:r>
              <a:rPr lang="de-DE" dirty="0"/>
              <a:t> Resources / </a:t>
            </a:r>
            <a:r>
              <a:rPr lang="de-DE" dirty="0" err="1"/>
              <a:t>One</a:t>
            </a:r>
            <a:r>
              <a:rPr lang="de-DE" dirty="0"/>
              <a:t>-Campus-Model</a:t>
            </a:r>
          </a:p>
          <a:p>
            <a:pPr lvl="1"/>
            <a:r>
              <a:rPr lang="de-DE" dirty="0"/>
              <a:t>Kernelement liegt in der Bewerbung der TU Dresden zur Exzellenz-Universität.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Wofür können Sie die Karte zum DRESDEN-</a:t>
            </a:r>
            <a:r>
              <a:rPr lang="de-DE" dirty="0" err="1"/>
              <a:t>concept</a:t>
            </a:r>
            <a:r>
              <a:rPr lang="de-DE" dirty="0"/>
              <a:t> Netzwerk in dieser Präsentationsvorlage nutzen?</a:t>
            </a:r>
          </a:p>
          <a:p>
            <a:pPr lvl="2"/>
            <a:r>
              <a:rPr lang="de-DE" dirty="0"/>
              <a:t>Sie können die Karte  gern nutzen, um in Ihren Präsentationen auf das Netzwerk Bezug zu nehmen.</a:t>
            </a:r>
          </a:p>
          <a:p>
            <a:pPr lvl="2"/>
            <a:r>
              <a:rPr lang="de-DE" dirty="0"/>
              <a:t>Sie können ihre eigene Projektpartner im Netzwerk hervorheben.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6" y="4490647"/>
            <a:ext cx="2489043" cy="7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Hausschrift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8" cy="4357686"/>
          </a:xfrm>
        </p:spPr>
        <p:txBody>
          <a:bodyPr/>
          <a:lstStyle/>
          <a:p>
            <a:pPr lvl="1"/>
            <a:r>
              <a:rPr lang="de-DE" dirty="0"/>
              <a:t>Ab Februar 2018 wird die Schrift </a:t>
            </a:r>
            <a:r>
              <a:rPr lang="de-DE" b="1" dirty="0"/>
              <a:t>Open Sans</a:t>
            </a:r>
            <a:r>
              <a:rPr lang="de-DE" dirty="0"/>
              <a:t> als Hausschrift der TUD verwendet.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Open Sans wurde von Schriftgestalter 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Steve </a:t>
            </a:r>
            <a:r>
              <a:rPr lang="de-DE" dirty="0" err="1">
                <a:hlinkClick r:id="rId3"/>
              </a:rPr>
              <a:t>Matteson</a:t>
            </a:r>
            <a:r>
              <a:rPr lang="de-DE" dirty="0"/>
              <a:t> als </a:t>
            </a:r>
            <a:r>
              <a:rPr lang="de-DE" b="1" dirty="0"/>
              <a:t>medienübergreifende  Schrift für Drucksachen, Webgestaltung und mobile</a:t>
            </a:r>
            <a:r>
              <a:rPr lang="de-DE" dirty="0"/>
              <a:t> </a:t>
            </a:r>
            <a:r>
              <a:rPr lang="de-DE" b="1" dirty="0"/>
              <a:t>Interfaces</a:t>
            </a:r>
            <a:r>
              <a:rPr lang="de-DE" dirty="0"/>
              <a:t> entwickelt und unter der Apache </a:t>
            </a:r>
            <a:r>
              <a:rPr lang="de-DE" dirty="0" err="1"/>
              <a:t>License</a:t>
            </a:r>
            <a:r>
              <a:rPr lang="de-DE" dirty="0"/>
              <a:t> Version 2.0 veröffentlicht.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steht in verschiedenen Schriftbibliotheken </a:t>
            </a:r>
            <a:br>
              <a:rPr lang="de-DE" dirty="0"/>
            </a:br>
            <a:r>
              <a:rPr lang="de-DE" b="1" dirty="0"/>
              <a:t>im Internet </a:t>
            </a:r>
            <a:r>
              <a:rPr lang="de-DE" dirty="0"/>
              <a:t>und im internen Bereich der TUD-Webseiten als </a:t>
            </a:r>
            <a:r>
              <a:rPr lang="de-DE" b="1" dirty="0"/>
              <a:t>freier</a:t>
            </a: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🔗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Download</a:t>
            </a:r>
            <a:r>
              <a:rPr lang="de-DE" dirty="0"/>
              <a:t> zur Verfügung.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Open Sans ist </a:t>
            </a:r>
            <a:r>
              <a:rPr lang="de-DE" b="1" dirty="0"/>
              <a:t>direkt in dieser Präsentationsvorlage eingebunden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67449" y="1484313"/>
            <a:ext cx="4298951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Schriftschnitte</a:t>
            </a:r>
            <a:b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1600" b="1" dirty="0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</a:t>
            </a:r>
            <a:r>
              <a:rPr lang="de-DE" sz="1600" i="1" dirty="0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</a:t>
            </a:r>
            <a:r>
              <a:rPr lang="de-DE" sz="1600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</a:t>
            </a:r>
            <a:r>
              <a:rPr lang="de-DE" sz="1600" i="1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dirty="0" err="1">
                <a:solidFill>
                  <a:srgbClr val="0069B4"/>
                </a:solidFill>
              </a:rPr>
              <a:t>Bold</a:t>
            </a: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i="1" dirty="0" err="1">
                <a:solidFill>
                  <a:srgbClr val="0069B4"/>
                </a:solidFill>
              </a:rPr>
              <a:t>Bold</a:t>
            </a:r>
            <a:r>
              <a:rPr lang="de-DE" sz="1600" b="1" i="1" dirty="0">
                <a:solidFill>
                  <a:srgbClr val="0069B4"/>
                </a:solidFill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</a:t>
            </a:r>
            <a:r>
              <a:rPr lang="de-DE" sz="1600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</a:t>
            </a:r>
            <a:r>
              <a:rPr lang="de-DE" sz="1600" i="1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Listenebenen in </a:t>
            </a:r>
            <a:r>
              <a:rPr lang="de-DE" b="0" dirty="0" err="1"/>
              <a:t>Powerpoint</a:t>
            </a:r>
            <a:r>
              <a:rPr lang="de-DE" b="0" dirty="0"/>
              <a:t> nutzen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de-DE" dirty="0">
                <a:solidFill>
                  <a:schemeClr val="accent2"/>
                </a:solidFill>
              </a:rPr>
              <a:t>Die Textebenen sind in der Vorlage wie folgt definiert. Die Einstellungen für die einzelnen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🔗 </a:t>
            </a:r>
            <a:r>
              <a:rPr lang="de-DE" b="1" dirty="0">
                <a:solidFill>
                  <a:schemeClr val="accent2"/>
                </a:solidFill>
                <a:hlinkClick r:id="rId3"/>
              </a:rPr>
              <a:t>Listenebenen </a:t>
            </a:r>
            <a:r>
              <a:rPr lang="de-DE" dirty="0">
                <a:solidFill>
                  <a:schemeClr val="accent2"/>
                </a:solidFill>
              </a:rPr>
              <a:t>lassen sich in der obersten Masterfolie anpassen.</a:t>
            </a:r>
            <a:endParaRPr lang="de-DE" dirty="0"/>
          </a:p>
          <a:p>
            <a:pPr lvl="0"/>
            <a:r>
              <a:rPr lang="de-DE" dirty="0"/>
              <a:t>Erste Textebene </a:t>
            </a:r>
            <a:br>
              <a:rPr lang="de-DE" dirty="0"/>
            </a:br>
            <a:r>
              <a:rPr lang="de-DE" dirty="0"/>
              <a:t>(16pt für die ersten vier Ebenen)</a:t>
            </a:r>
          </a:p>
          <a:p>
            <a:pPr lvl="1"/>
            <a:r>
              <a:rPr lang="de-DE" dirty="0"/>
              <a:t>Zweite Textebene für Normaltext</a:t>
            </a:r>
          </a:p>
          <a:p>
            <a:pPr lvl="2"/>
            <a:r>
              <a:rPr lang="de-DE" dirty="0"/>
              <a:t>Dritte Textebene für Aufzählungen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</a:t>
            </a:r>
            <a:br>
              <a:rPr lang="de-DE" dirty="0"/>
            </a:br>
            <a:r>
              <a:rPr lang="de-DE" dirty="0"/>
              <a:t>(14 </a:t>
            </a:r>
            <a:r>
              <a:rPr lang="de-DE" dirty="0" err="1"/>
              <a:t>pt</a:t>
            </a:r>
            <a:r>
              <a:rPr lang="de-DE" dirty="0"/>
              <a:t> für alle folgenden Ebenen)</a:t>
            </a:r>
          </a:p>
          <a:p>
            <a:pPr lvl="5">
              <a:defRPr/>
            </a:pPr>
            <a:r>
              <a:rPr lang="de-DE" dirty="0"/>
              <a:t>Sechste Ebene für Normaltext</a:t>
            </a:r>
          </a:p>
          <a:p>
            <a:pPr lvl="6"/>
            <a:r>
              <a:rPr lang="de-DE" dirty="0"/>
              <a:t>Siebte Ebene für Aufzählungen</a:t>
            </a:r>
          </a:p>
          <a:p>
            <a:pPr lvl="7"/>
            <a:r>
              <a:rPr lang="de-DE" dirty="0"/>
              <a:t>Achte Ebene für Aufzählungen</a:t>
            </a:r>
          </a:p>
          <a:p>
            <a:pPr lvl="8"/>
            <a:r>
              <a:rPr lang="de-DE" dirty="0"/>
              <a:t>Neunte Ebene für Aufzählungen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Grundfarben und Varianten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847813"/>
            <a:ext cx="5195889" cy="3886238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Die </a:t>
            </a:r>
            <a:r>
              <a:rPr lang="de-DE" b="1" dirty="0"/>
              <a:t>Hausfarbe</a:t>
            </a:r>
            <a:r>
              <a:rPr lang="de-DE" dirty="0"/>
              <a:t> der TU Dresden ist </a:t>
            </a:r>
            <a:r>
              <a:rPr lang="de-DE" b="1" dirty="0"/>
              <a:t>Dunkelblau</a:t>
            </a:r>
            <a:r>
              <a:rPr lang="de-DE" dirty="0"/>
              <a:t>, Farbton HKS 41.</a:t>
            </a:r>
          </a:p>
          <a:p>
            <a:pPr marL="72000" lvl="1"/>
            <a:r>
              <a:rPr lang="de-DE" dirty="0"/>
              <a:t>Zudem sind eine Reihe von </a:t>
            </a:r>
            <a:r>
              <a:rPr lang="de-DE" b="1" dirty="0"/>
              <a:t>Sekundärfarben</a:t>
            </a:r>
            <a:r>
              <a:rPr lang="de-DE" dirty="0"/>
              <a:t> definiert.</a:t>
            </a:r>
          </a:p>
          <a:p>
            <a:pPr marL="467288" lvl="2"/>
            <a:r>
              <a:rPr lang="de-DE" dirty="0"/>
              <a:t>Die Farben können in unterschiedlicher Deckkraft eingesetzt werden. </a:t>
            </a:r>
          </a:p>
          <a:p>
            <a:pPr marL="467288" lvl="2"/>
            <a:r>
              <a:rPr lang="de-DE" dirty="0"/>
              <a:t>Die Farben sind direkt in dieser Präsentationsvorlage eingebunden.</a:t>
            </a:r>
          </a:p>
          <a:p>
            <a:pPr marL="467288" lvl="2"/>
            <a:r>
              <a:rPr lang="de-DE" dirty="0"/>
              <a:t>Sie können </a:t>
            </a:r>
            <a:r>
              <a:rPr lang="de-DE" b="1" dirty="0">
                <a:solidFill>
                  <a:schemeClr val="accent2"/>
                </a:solidFill>
              </a:rPr>
              <a:t>Farbpaletten</a:t>
            </a:r>
            <a:r>
              <a:rPr lang="de-DE" dirty="0"/>
              <a:t> über folgenden Dateipfad in Ihrem System für Office hinterlegen.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de-DE" dirty="0">
                <a:solidFill>
                  <a:schemeClr val="accent2"/>
                </a:solidFill>
              </a:rPr>
              <a:t>C:\Users\..................\AppData\Roaming\Microsoft\Templates\Document </a:t>
            </a:r>
            <a:r>
              <a:rPr lang="de-DE" dirty="0" err="1">
                <a:solidFill>
                  <a:schemeClr val="accent2"/>
                </a:solidFill>
              </a:rPr>
              <a:t>Themes</a:t>
            </a:r>
            <a:r>
              <a:rPr lang="de-DE" dirty="0">
                <a:solidFill>
                  <a:schemeClr val="accent2"/>
                </a:solidFill>
              </a:rPr>
              <a:t>\</a:t>
            </a:r>
            <a:r>
              <a:rPr lang="de-DE" dirty="0" err="1">
                <a:solidFill>
                  <a:schemeClr val="accent2"/>
                </a:solidFill>
              </a:rPr>
              <a:t>Theme</a:t>
            </a:r>
            <a:r>
              <a:rPr lang="de-DE" dirty="0">
                <a:solidFill>
                  <a:schemeClr val="accent2"/>
                </a:solidFill>
              </a:rPr>
              <a:t>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3" y="1836203"/>
            <a:ext cx="3939667" cy="3708000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44607" y="159349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Name	</a:t>
            </a:r>
            <a:r>
              <a:rPr lang="de-DE" dirty="0" err="1"/>
              <a:t>rgb</a:t>
            </a:r>
            <a:r>
              <a:rPr lang="de-DE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Farbzuweisung Bereiche und Studieninformationssystem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Für die fünf  Bereiche der TUD folgende Farben zugewiesen.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de-DE" dirty="0"/>
              <a:t>Für das Studien-Information-System (SINS) gelten </a:t>
            </a:r>
            <a:br>
              <a:rPr lang="de-DE" dirty="0"/>
            </a:br>
            <a:r>
              <a:rPr lang="de-DE" dirty="0"/>
              <a:t>für die SINS-Bereiche äquivalente Farben </a:t>
            </a:r>
          </a:p>
          <a:p>
            <a:pPr marL="72000" lvl="1"/>
            <a:r>
              <a:rPr lang="de-DE" dirty="0"/>
              <a:t>+ zusätzlich das Orange für den SINS-Bereich Lehramt.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372011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17779"/>
              </p:ext>
            </p:extLst>
          </p:nvPr>
        </p:nvGraphicFramePr>
        <p:xfrm>
          <a:off x="6514696" y="1031307"/>
          <a:ext cx="4968000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 hell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ING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ING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GSW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GSW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MED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MED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#007bc1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LEH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LEH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Farbpaletten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de-DE" sz="1400" baseline="0" dirty="0">
                          <a:solidFill>
                            <a:schemeClr val="accent1"/>
                          </a:solidFill>
                        </a:rPr>
                        <a:t> Farbreihe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Schwarz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Grau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Akzent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Grün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mittel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besuchter</a:t>
                      </a:r>
                      <a:r>
                        <a:rPr lang="de-DE" sz="140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Hyperlink</a:t>
                      </a: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de-DE" dirty="0"/>
              <a:t>Es ändert sich bei den Farbpaletten für Office </a:t>
            </a:r>
            <a:br>
              <a:rPr lang="de-DE" dirty="0"/>
            </a:br>
            <a:r>
              <a:rPr lang="de-DE" dirty="0"/>
              <a:t>(als .</a:t>
            </a:r>
            <a:r>
              <a:rPr lang="de-DE" dirty="0" err="1"/>
              <a:t>xml</a:t>
            </a:r>
            <a:r>
              <a:rPr lang="de-DE" dirty="0"/>
              <a:t>-Datei abgelegten)</a:t>
            </a:r>
            <a:br>
              <a:rPr lang="de-DE" dirty="0"/>
            </a:br>
            <a:r>
              <a:rPr lang="de-DE" dirty="0"/>
              <a:t>jeweils die Akzentfarbe 4 - 5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.pptx" id="{7DC3B4C7-6028-4665-8BA0-8DF4A2C03040}" vid="{451B395B-7275-40E1-ADA9-DC5A9D87C1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2021-11_TUD_PPT_16zu9_Vorlage</Template>
  <TotalTime>0</TotalTime>
  <Words>2365</Words>
  <Application>Microsoft Macintosh PowerPoint</Application>
  <PresentationFormat>Breitbild</PresentationFormat>
  <Paragraphs>368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Open Sans</vt:lpstr>
      <vt:lpstr>Calibri</vt:lpstr>
      <vt:lpstr>Open Sans Semibold</vt:lpstr>
      <vt:lpstr>Arial</vt:lpstr>
      <vt:lpstr>Wingdings</vt:lpstr>
      <vt:lpstr>Open Sans Light</vt:lpstr>
      <vt:lpstr>Open Sans Extrabold</vt:lpstr>
      <vt:lpstr>Symbol</vt:lpstr>
      <vt:lpstr>TUD-Iconfont Light</vt:lpstr>
      <vt:lpstr>TUD_2018_16zu9</vt:lpstr>
      <vt:lpstr>Präsentationsvorlagen</vt:lpstr>
      <vt:lpstr>Inhalte  des Beispielfoliensatzes</vt:lpstr>
      <vt:lpstr>Elemente  des Corporate Design</vt:lpstr>
      <vt:lpstr>Logo  Nutzungshinweise und Platzierung</vt:lpstr>
      <vt:lpstr>Schrift Hausschrift Open Sans</vt:lpstr>
      <vt:lpstr>Schrift Listenebenen in Powerpoint nutzen</vt:lpstr>
      <vt:lpstr>Farben  Grundfarben und Varianten</vt:lpstr>
      <vt:lpstr>Farben  Farbzuweisung Bereiche und Studieninformationssystem</vt:lpstr>
      <vt:lpstr>Farben  Farbpaletten in Office</vt:lpstr>
      <vt:lpstr>Raster  für Präsentationsvorlagen</vt:lpstr>
      <vt:lpstr>Barrierefreiheit Hinweise zur Erstellung  barrierefreier Präsentationen</vt:lpstr>
      <vt:lpstr>Barrierefrei  kommunizieren</vt:lpstr>
      <vt:lpstr>Hinweise  zur Arbeit mit der Präsentationsvorlage</vt:lpstr>
      <vt:lpstr>Neue Datei  erstellen </vt:lpstr>
      <vt:lpstr>Arbeiten  mit der Präsentationsvorlage </vt:lpstr>
      <vt:lpstr>Texte   über Listenebene formatieren  </vt:lpstr>
      <vt:lpstr>Platzierung von Zweitlogos  Anordnungsmöglichkeiten</vt:lpstr>
      <vt:lpstr>Anordnung Zweitlogo  bei Struktureinheiten/Projekten mit DRESDEN-concept Bezug</vt:lpstr>
      <vt:lpstr>Anordnung Zweitlogo  bei Struktureinheiten/Projekten ohne DRESDEN-concept Bezug</vt:lpstr>
      <vt:lpstr>Titelfolie V1</vt:lpstr>
      <vt:lpstr>Titelfolie V2</vt:lpstr>
      <vt:lpstr>Titelfolie V3 </vt:lpstr>
      <vt:lpstr>Titelfolie V4 </vt:lpstr>
      <vt:lpstr>Titelfolie V5a</vt:lpstr>
      <vt:lpstr>Titelfolie V5b </vt:lpstr>
      <vt:lpstr>Titelfolie V6 </vt:lpstr>
      <vt:lpstr>Titelfolie V7 </vt:lpstr>
      <vt:lpstr>Titelfolie V7 </vt:lpstr>
      <vt:lpstr>Titelfolie V8</vt:lpstr>
      <vt:lpstr>Vorlagedatei  speichern</vt:lpstr>
      <vt:lpstr>Design   speichern </vt:lpstr>
      <vt:lpstr>Masterfolien   anpassen</vt:lpstr>
      <vt:lpstr>PowerPoint-Vorlage  als .potx-Datei speichern </vt:lpstr>
      <vt:lpstr>Weitere Beispielseiten  mit Inhalten der TU Dresden</vt:lpstr>
      <vt:lpstr>Beispiel Bilderpotourrie (Fotos Bildpool TUD)</vt:lpstr>
      <vt:lpstr>Technische Universität  Dresden</vt:lpstr>
      <vt:lpstr>Diagramme  monochrom</vt:lpstr>
      <vt:lpstr>Diagramme  mehrfarbig</vt:lpstr>
      <vt:lpstr>Infografiken  mittels Smartart</vt:lpstr>
      <vt:lpstr>Netzwerk  DRESDEN-concept </vt:lpstr>
      <vt:lpstr>DRESDEN-concept  Exzellenz aus Wissenschaft und Kultur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Heike Seifert</dc:creator>
  <cp:lastModifiedBy>Susanne Wunsch</cp:lastModifiedBy>
  <cp:revision>4</cp:revision>
  <dcterms:created xsi:type="dcterms:W3CDTF">2022-01-27T13:28:27Z</dcterms:created>
  <dcterms:modified xsi:type="dcterms:W3CDTF">2022-09-13T09:00:07Z</dcterms:modified>
</cp:coreProperties>
</file>